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Alegreya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Alegreya-bold.fntdata"/><Relationship Id="rId12" Type="http://schemas.openxmlformats.org/officeDocument/2006/relationships/slide" Target="slides/slide7.xml"/><Relationship Id="rId34" Type="http://schemas.openxmlformats.org/officeDocument/2006/relationships/font" Target="fonts/Alegreya-regular.fntdata"/><Relationship Id="rId15" Type="http://schemas.openxmlformats.org/officeDocument/2006/relationships/slide" Target="slides/slide10.xml"/><Relationship Id="rId37" Type="http://schemas.openxmlformats.org/officeDocument/2006/relationships/font" Target="fonts/Alegreya-boldItalic.fntdata"/><Relationship Id="rId14" Type="http://schemas.openxmlformats.org/officeDocument/2006/relationships/slide" Target="slides/slide9.xml"/><Relationship Id="rId36" Type="http://schemas.openxmlformats.org/officeDocument/2006/relationships/font" Target="fonts/Alegreya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18ff43b8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18ff43b8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d05ca829b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1d05ca829b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d05ca829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1d05ca829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d05ca829b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1d05ca829b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dbee9d460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1dbee9d460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d05ca829b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1d05ca829b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d05ca829b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1d05ca829b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d05ca829b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d05ca829b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d05ca829b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d05ca829b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dbee9d460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1dbee9d460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d05ca829b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1d05ca829b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18ff43b8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18ff43b8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d05ca829b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1d05ca829b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dbee9d46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dbee9d46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d05ca82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d05ca82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d05ca829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d05ca829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d05ca829b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d05ca829b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d05ca829b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d05ca829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dbee9d46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dbee9d46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dbee9d46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dbee9d46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Red" type="title">
  <p:cSld name="TITLE">
    <p:bg>
      <p:bgPr>
        <a:solidFill>
          <a:srgbClr val="C4123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525350" y="2517875"/>
            <a:ext cx="7956900" cy="17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25350" y="1996775"/>
            <a:ext cx="8244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8625" y="649950"/>
            <a:ext cx="7453501" cy="15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Tan 2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Red 2 1">
  <p:cSld name="TITLE_AND_BOD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/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Tan 2 1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Red 1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57842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/>
        </p:txBody>
      </p:sp>
      <p:sp>
        <p:nvSpPr>
          <p:cNvPr id="73" name="Google Shape;73;p14"/>
          <p:cNvSpPr txBox="1"/>
          <p:nvPr>
            <p:ph idx="2" type="body"/>
          </p:nvPr>
        </p:nvSpPr>
        <p:spPr>
          <a:xfrm>
            <a:off x="4832400" y="157842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/>
        </p:txBody>
      </p:sp>
      <p:sp>
        <p:nvSpPr>
          <p:cNvPr id="74" name="Google Shape;74;p14"/>
          <p:cNvSpPr txBox="1"/>
          <p:nvPr>
            <p:ph idx="3" type="title"/>
          </p:nvPr>
        </p:nvSpPr>
        <p:spPr>
          <a:xfrm>
            <a:off x="355525" y="1158725"/>
            <a:ext cx="3956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None/>
              <a:defRPr sz="1800">
                <a:solidFill>
                  <a:srgbClr val="C4123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4" type="title"/>
          </p:nvPr>
        </p:nvSpPr>
        <p:spPr>
          <a:xfrm>
            <a:off x="4832400" y="1158725"/>
            <a:ext cx="3956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None/>
              <a:defRPr sz="1800">
                <a:solidFill>
                  <a:srgbClr val="C4123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Tan 1">
  <p:cSld name="TITLE_AND_TWO_COLUMN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57842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/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4832400" y="157842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/>
        </p:txBody>
      </p:sp>
      <p:sp>
        <p:nvSpPr>
          <p:cNvPr id="82" name="Google Shape;82;p15"/>
          <p:cNvSpPr txBox="1"/>
          <p:nvPr>
            <p:ph idx="3" type="title"/>
          </p:nvPr>
        </p:nvSpPr>
        <p:spPr>
          <a:xfrm>
            <a:off x="355525" y="1158725"/>
            <a:ext cx="3956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None/>
              <a:defRPr sz="1800">
                <a:solidFill>
                  <a:srgbClr val="C4123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4" type="title"/>
          </p:nvPr>
        </p:nvSpPr>
        <p:spPr>
          <a:xfrm>
            <a:off x="4832400" y="1158725"/>
            <a:ext cx="3956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None/>
              <a:defRPr sz="1800">
                <a:solidFill>
                  <a:srgbClr val="C4123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Red 2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578425"/>
            <a:ext cx="39999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/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4832400" y="1578425"/>
            <a:ext cx="39999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/>
        </p:txBody>
      </p:sp>
      <p:sp>
        <p:nvSpPr>
          <p:cNvPr id="89" name="Google Shape;89;p16"/>
          <p:cNvSpPr txBox="1"/>
          <p:nvPr>
            <p:ph idx="3" type="title"/>
          </p:nvPr>
        </p:nvSpPr>
        <p:spPr>
          <a:xfrm>
            <a:off x="355525" y="1158725"/>
            <a:ext cx="3956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None/>
              <a:defRPr sz="1800">
                <a:solidFill>
                  <a:srgbClr val="C4123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4" type="title"/>
          </p:nvPr>
        </p:nvSpPr>
        <p:spPr>
          <a:xfrm>
            <a:off x="4832400" y="1158725"/>
            <a:ext cx="3956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None/>
              <a:defRPr sz="1800">
                <a:solidFill>
                  <a:srgbClr val="C4123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Tan 1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578425"/>
            <a:ext cx="39999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/>
        </p:txBody>
      </p:sp>
      <p:sp>
        <p:nvSpPr>
          <p:cNvPr id="95" name="Google Shape;95;p17"/>
          <p:cNvSpPr txBox="1"/>
          <p:nvPr>
            <p:ph idx="2" type="body"/>
          </p:nvPr>
        </p:nvSpPr>
        <p:spPr>
          <a:xfrm>
            <a:off x="4832400" y="1578425"/>
            <a:ext cx="39999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/>
        </p:txBody>
      </p:sp>
      <p:sp>
        <p:nvSpPr>
          <p:cNvPr id="96" name="Google Shape;96;p17"/>
          <p:cNvSpPr txBox="1"/>
          <p:nvPr>
            <p:ph idx="3" type="title"/>
          </p:nvPr>
        </p:nvSpPr>
        <p:spPr>
          <a:xfrm>
            <a:off x="355525" y="1158725"/>
            <a:ext cx="3956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None/>
              <a:defRPr sz="1800">
                <a:solidFill>
                  <a:srgbClr val="C4123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4" type="title"/>
          </p:nvPr>
        </p:nvSpPr>
        <p:spPr>
          <a:xfrm>
            <a:off x="4832400" y="1158725"/>
            <a:ext cx="3956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None/>
              <a:defRPr sz="1800">
                <a:solidFill>
                  <a:srgbClr val="C4123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Red 2 1">
  <p:cSld name="TITLE_AND_TWO_COLUMN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578425"/>
            <a:ext cx="39999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/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4832400" y="1578425"/>
            <a:ext cx="39999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/>
        </p:txBody>
      </p:sp>
      <p:sp>
        <p:nvSpPr>
          <p:cNvPr id="103" name="Google Shape;103;p18"/>
          <p:cNvSpPr txBox="1"/>
          <p:nvPr>
            <p:ph idx="3" type="title"/>
          </p:nvPr>
        </p:nvSpPr>
        <p:spPr>
          <a:xfrm>
            <a:off x="355525" y="1158725"/>
            <a:ext cx="3956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None/>
              <a:defRPr sz="1800">
                <a:solidFill>
                  <a:srgbClr val="C4123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4" type="title"/>
          </p:nvPr>
        </p:nvSpPr>
        <p:spPr>
          <a:xfrm>
            <a:off x="4832400" y="1158725"/>
            <a:ext cx="3956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None/>
              <a:defRPr sz="1800">
                <a:solidFill>
                  <a:srgbClr val="C4123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Tan 1 1">
  <p:cSld name="TITLE_AND_TWO_COLUMN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578425"/>
            <a:ext cx="39999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/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4832400" y="1578425"/>
            <a:ext cx="39999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/>
        </p:txBody>
      </p:sp>
      <p:sp>
        <p:nvSpPr>
          <p:cNvPr id="110" name="Google Shape;110;p19"/>
          <p:cNvSpPr txBox="1"/>
          <p:nvPr>
            <p:ph idx="3" type="title"/>
          </p:nvPr>
        </p:nvSpPr>
        <p:spPr>
          <a:xfrm>
            <a:off x="355525" y="1158725"/>
            <a:ext cx="3956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None/>
              <a:defRPr sz="1800">
                <a:solidFill>
                  <a:srgbClr val="C4123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4" type="title"/>
          </p:nvPr>
        </p:nvSpPr>
        <p:spPr>
          <a:xfrm>
            <a:off x="4832400" y="1158725"/>
            <a:ext cx="3956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None/>
              <a:defRPr sz="1800">
                <a:solidFill>
                  <a:srgbClr val="C4123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Red 1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Imag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" y="-3"/>
            <a:ext cx="9144003" cy="513010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ctrTitle"/>
          </p:nvPr>
        </p:nvSpPr>
        <p:spPr>
          <a:xfrm>
            <a:off x="525350" y="2517875"/>
            <a:ext cx="7956900" cy="17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525350" y="1996775"/>
            <a:ext cx="8244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625" y="649950"/>
            <a:ext cx="7453501" cy="15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Tan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1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Red 2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Tan 2">
  <p:cSld name="TITLE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Red 2 1">
  <p:cSld name="TITLE_ONLY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Tan 2 1">
  <p:cSld name="TITLE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ype 1">
  <p:cSld name="ONE_COLUM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412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6"/>
          <p:cNvSpPr txBox="1"/>
          <p:nvPr>
            <p:ph type="title"/>
          </p:nvPr>
        </p:nvSpPr>
        <p:spPr>
          <a:xfrm>
            <a:off x="265500" y="1996850"/>
            <a:ext cx="37128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4" name="Google Shape;134;p26"/>
          <p:cNvSpPr txBox="1"/>
          <p:nvPr>
            <p:ph idx="1" type="subTitle"/>
          </p:nvPr>
        </p:nvSpPr>
        <p:spPr>
          <a:xfrm>
            <a:off x="4926800" y="641200"/>
            <a:ext cx="39057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ype 2">
  <p:cSld name="MAIN_POIN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DEC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7"/>
          <p:cNvSpPr txBox="1"/>
          <p:nvPr>
            <p:ph type="title"/>
          </p:nvPr>
        </p:nvSpPr>
        <p:spPr>
          <a:xfrm>
            <a:off x="265500" y="1996850"/>
            <a:ext cx="37128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0" name="Google Shape;140;p27"/>
          <p:cNvSpPr txBox="1"/>
          <p:nvPr>
            <p:ph idx="1" type="subTitle"/>
          </p:nvPr>
        </p:nvSpPr>
        <p:spPr>
          <a:xfrm>
            <a:off x="4926800" y="641200"/>
            <a:ext cx="39057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27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490250" y="723398"/>
            <a:ext cx="63678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4" name="Google Shape;144;p28"/>
          <p:cNvSpPr txBox="1"/>
          <p:nvPr>
            <p:ph idx="2" type="title"/>
          </p:nvPr>
        </p:nvSpPr>
        <p:spPr>
          <a:xfrm>
            <a:off x="490250" y="3939423"/>
            <a:ext cx="3956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None/>
              <a:defRPr sz="1800">
                <a:solidFill>
                  <a:srgbClr val="C4123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APTION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"/>
            <a:ext cx="9144003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type="ctrTitle"/>
          </p:nvPr>
        </p:nvSpPr>
        <p:spPr>
          <a:xfrm>
            <a:off x="525350" y="931937"/>
            <a:ext cx="7956900" cy="18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525350" y="2764327"/>
            <a:ext cx="8244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125" y="3913700"/>
            <a:ext cx="3328374" cy="9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Tan">
  <p:cSld name="SECTION_HEADER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9144003" cy="514355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type="ctrTitle"/>
          </p:nvPr>
        </p:nvSpPr>
        <p:spPr>
          <a:xfrm>
            <a:off x="525350" y="931937"/>
            <a:ext cx="7956900" cy="18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525350" y="2664112"/>
            <a:ext cx="8244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125" y="3913700"/>
            <a:ext cx="3328374" cy="9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 1 1">
  <p:cSld name="SECTION_HEADER_2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type="ctrTitle"/>
          </p:nvPr>
        </p:nvSpPr>
        <p:spPr>
          <a:xfrm>
            <a:off x="4027450" y="2384075"/>
            <a:ext cx="4730700" cy="18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sz="4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6"/>
          <p:cNvSpPr txBox="1"/>
          <p:nvPr>
            <p:ph idx="1" type="subTitle"/>
          </p:nvPr>
        </p:nvSpPr>
        <p:spPr>
          <a:xfrm>
            <a:off x="3883450" y="4216473"/>
            <a:ext cx="48747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25" y="4065925"/>
            <a:ext cx="3328374" cy="9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 1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/>
          <p:nvPr>
            <p:ph type="ctrTitle"/>
          </p:nvPr>
        </p:nvSpPr>
        <p:spPr>
          <a:xfrm>
            <a:off x="230650" y="931925"/>
            <a:ext cx="4874700" cy="18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230650" y="2764323"/>
            <a:ext cx="48747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75" y="3976500"/>
            <a:ext cx="4782551" cy="98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Red 1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Tan 1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9"/>
          <p:cNvSpPr txBox="1"/>
          <p:nvPr>
            <p:ph idx="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Red 2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355525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Thermal Mapping of Urban Heat Islands Using Satellite Imagery and Computer Vision</a:t>
            </a:r>
            <a:endParaRPr sz="3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52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5200">
              <a:solidFill>
                <a:srgbClr val="434343"/>
              </a:solidFill>
            </a:endParaRPr>
          </a:p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311700" y="3222875"/>
            <a:ext cx="85206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/>
              <a:t>Presented By</a:t>
            </a:r>
            <a:endParaRPr b="1" sz="6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957">
                <a:latin typeface="Raleway"/>
                <a:ea typeface="Raleway"/>
                <a:cs typeface="Raleway"/>
                <a:sym typeface="Raleway"/>
              </a:rPr>
              <a:t>Anita Baral </a:t>
            </a:r>
            <a:endParaRPr sz="6957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957">
                <a:latin typeface="Raleway"/>
                <a:ea typeface="Raleway"/>
                <a:cs typeface="Raleway"/>
                <a:sym typeface="Raleway"/>
              </a:rPr>
              <a:t>Noah Greenbaum</a:t>
            </a:r>
            <a:endParaRPr sz="6957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957">
                <a:latin typeface="Raleway"/>
                <a:ea typeface="Raleway"/>
                <a:cs typeface="Raleway"/>
                <a:sym typeface="Raleway"/>
              </a:rPr>
              <a:t>Prakriti Adhikari</a:t>
            </a:r>
            <a:endParaRPr sz="6957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30"/>
          <p:cNvSpPr txBox="1"/>
          <p:nvPr/>
        </p:nvSpPr>
        <p:spPr>
          <a:xfrm>
            <a:off x="7622413" y="4568875"/>
            <a:ext cx="1702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155" name="Google Shape;155;p30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214" name="Google Shape;214;p39"/>
          <p:cNvSpPr txBox="1"/>
          <p:nvPr>
            <p:ph idx="1" type="body"/>
          </p:nvPr>
        </p:nvSpPr>
        <p:spPr>
          <a:xfrm>
            <a:off x="311700" y="520400"/>
            <a:ext cx="8520600" cy="40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Heatmap Overlay on OSM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The UHI effect map integrates NDVI and LST data to provide a comprehensive visualization of heat-affected zones.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latin typeface="Lato"/>
                <a:ea typeface="Lato"/>
                <a:cs typeface="Lato"/>
                <a:sym typeface="Lato"/>
              </a:rPr>
            </a:br>
            <a:r>
              <a:rPr lang="en" sz="1700">
                <a:latin typeface="Lato"/>
                <a:ea typeface="Lato"/>
                <a:cs typeface="Lato"/>
                <a:sym typeface="Lato"/>
              </a:rPr>
              <a:t>The overlay of the heatmap on OpenStreetMap further validates the spatial alignment of UHI hotspots with urban structures. </a:t>
            </a:r>
            <a:br>
              <a:rPr lang="en" sz="1700">
                <a:latin typeface="Lato"/>
                <a:ea typeface="Lato"/>
                <a:cs typeface="Lato"/>
                <a:sym typeface="Lato"/>
              </a:rPr>
            </a:br>
            <a:br>
              <a:rPr lang="en" sz="1700">
                <a:latin typeface="Lato"/>
                <a:ea typeface="Lato"/>
                <a:cs typeface="Lato"/>
                <a:sym typeface="Lato"/>
              </a:rPr>
            </a:br>
            <a:r>
              <a:rPr lang="en" sz="1700">
                <a:latin typeface="Lato"/>
                <a:ea typeface="Lato"/>
                <a:cs typeface="Lato"/>
                <a:sym typeface="Lato"/>
              </a:rPr>
              <a:t>The results indicate that areas with dense building concentrations, such as commercial or residential zones, experience significantly higher UHI intensity, while vegetated areas demonstrate a notable cooling effect.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220" name="Google Shape;220;p40"/>
          <p:cNvSpPr txBox="1"/>
          <p:nvPr>
            <p:ph idx="1" type="body"/>
          </p:nvPr>
        </p:nvSpPr>
        <p:spPr>
          <a:xfrm>
            <a:off x="311700" y="415925"/>
            <a:ext cx="8520600" cy="44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Heatmap Generation Methods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Threshold Method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   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1" name="Google Shape;2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150" y="651050"/>
            <a:ext cx="3923850" cy="415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0"/>
          <p:cNvSpPr txBox="1"/>
          <p:nvPr/>
        </p:nvSpPr>
        <p:spPr>
          <a:xfrm>
            <a:off x="484100" y="1561200"/>
            <a:ext cx="3860700" cy="3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By applying a predefined temperature threshold to the LSTM values, areas that exceed the threshold are classified as UHI hotspots.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Regions are classified as UHI hotspots where: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NDVI is less than 0.2 (indicating built-up areas with low vegetation).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LST exceeds the 90th percentile.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311700" y="415925"/>
            <a:ext cx="8520600" cy="44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Overlay of Buildings and Urban Heat Island in Dayton (OSM)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   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1534235"/>
            <a:ext cx="4318350" cy="2569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875" y="1534225"/>
            <a:ext cx="4449150" cy="25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Overlay of Buildings and Urban Heat Island in Springfield (OSM)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2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/>
              <a:t>13</a:t>
            </a:r>
            <a:endParaRPr/>
          </a:p>
        </p:txBody>
      </p:sp>
      <p:pic>
        <p:nvPicPr>
          <p:cNvPr id="237" name="Google Shape;237;p42"/>
          <p:cNvPicPr preferRelativeResize="0"/>
          <p:nvPr/>
        </p:nvPicPr>
        <p:blipFill rotWithShape="1">
          <a:blip r:embed="rId3">
            <a:alphaModFix/>
          </a:blip>
          <a:srcRect b="0" l="24139" r="-1485" t="0"/>
          <a:stretch/>
        </p:blipFill>
        <p:spPr>
          <a:xfrm>
            <a:off x="470625" y="1122375"/>
            <a:ext cx="3776250" cy="3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2"/>
          <p:cNvPicPr preferRelativeResize="0"/>
          <p:nvPr/>
        </p:nvPicPr>
        <p:blipFill rotWithShape="1">
          <a:blip r:embed="rId4">
            <a:alphaModFix/>
          </a:blip>
          <a:srcRect b="0" l="28346" r="0" t="0"/>
          <a:stretch/>
        </p:blipFill>
        <p:spPr>
          <a:xfrm>
            <a:off x="4875825" y="1165238"/>
            <a:ext cx="337850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/>
              <a:t>14</a:t>
            </a:r>
            <a:endParaRPr/>
          </a:p>
        </p:txBody>
      </p:sp>
      <p:sp>
        <p:nvSpPr>
          <p:cNvPr id="244" name="Google Shape;244;p43"/>
          <p:cNvSpPr txBox="1"/>
          <p:nvPr>
            <p:ph idx="1" type="body"/>
          </p:nvPr>
        </p:nvSpPr>
        <p:spPr>
          <a:xfrm>
            <a:off x="311700" y="619975"/>
            <a:ext cx="8520600" cy="41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2.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K-Means Clustering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   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975" y="727088"/>
            <a:ext cx="3725400" cy="40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 txBox="1"/>
          <p:nvPr/>
        </p:nvSpPr>
        <p:spPr>
          <a:xfrm>
            <a:off x="459900" y="1113425"/>
            <a:ext cx="4296300" cy="3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Clustering Method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K-means clustering was applied with k=2 to partition the study area into two clusters based on LST and NDVI variations.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Cluster Interpretation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Cluster with </a:t>
            </a:r>
            <a:r>
              <a:rPr b="1"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higher mean temperature values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was identified as </a:t>
            </a:r>
            <a:r>
              <a:rPr b="1"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UHI (Urban Heat Island) hotspots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Cluster with </a:t>
            </a:r>
            <a:r>
              <a:rPr b="1"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lower mean temperature values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represented </a:t>
            </a:r>
            <a:r>
              <a:rPr b="1"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non-UHI regions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/>
              <a:t>15</a:t>
            </a:r>
            <a:endParaRPr/>
          </a:p>
        </p:txBody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311700" y="619975"/>
            <a:ext cx="8520600" cy="41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Overlay of Buildings and Urban Heat Island in Dayton (OSM)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   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3" name="Google Shape;2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34425"/>
            <a:ext cx="412517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437" y="1134425"/>
            <a:ext cx="3976938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260" name="Google Shape;260;p45"/>
          <p:cNvSpPr txBox="1"/>
          <p:nvPr>
            <p:ph idx="1" type="body"/>
          </p:nvPr>
        </p:nvSpPr>
        <p:spPr>
          <a:xfrm>
            <a:off x="311700" y="560975"/>
            <a:ext cx="8520600" cy="41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Random Forest Classification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By applying Random Forest classification to combined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LST and NDVI data, areas are classified as UHI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zones where: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LST exceeds mean temperature plus one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standard deviation.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ensemble of 100 decision trees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collectively predicts UHI presence based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on learned patterns in LST-NDVI relationships.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higher threshold (mean LST + 1 SD) identifies only the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most intense UHI zones, resulting in fewer but more significant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hotspots.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100" y="515538"/>
            <a:ext cx="3510075" cy="443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/>
              <a:t>17</a:t>
            </a:r>
            <a:endParaRPr/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560975"/>
            <a:ext cx="8520600" cy="41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Overlay of Buildings and Urban Heat Island in Dayton (OSM)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   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8" name="Google Shape;2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00" y="1277888"/>
            <a:ext cx="4202550" cy="30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775" y="1277900"/>
            <a:ext cx="4480876" cy="3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Overlay of Buildings and Urban Heat Island in Springfield (OSM)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t/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7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/>
              <a:t>18</a:t>
            </a:r>
            <a:endParaRPr/>
          </a:p>
        </p:txBody>
      </p:sp>
      <p:pic>
        <p:nvPicPr>
          <p:cNvPr id="276" name="Google Shape;276;p47"/>
          <p:cNvPicPr preferRelativeResize="0"/>
          <p:nvPr/>
        </p:nvPicPr>
        <p:blipFill rotWithShape="1">
          <a:blip r:embed="rId3">
            <a:alphaModFix/>
          </a:blip>
          <a:srcRect b="0" l="24139" r="-1485" t="0"/>
          <a:stretch/>
        </p:blipFill>
        <p:spPr>
          <a:xfrm>
            <a:off x="470625" y="1122375"/>
            <a:ext cx="3776250" cy="3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7"/>
          <p:cNvPicPr preferRelativeResize="0"/>
          <p:nvPr/>
        </p:nvPicPr>
        <p:blipFill rotWithShape="1">
          <a:blip r:embed="rId4">
            <a:alphaModFix/>
          </a:blip>
          <a:srcRect b="0" l="23844" r="-1238" t="0"/>
          <a:stretch/>
        </p:blipFill>
        <p:spPr>
          <a:xfrm>
            <a:off x="4789025" y="1089038"/>
            <a:ext cx="3612025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/>
              <a:t>19</a:t>
            </a:r>
            <a:endParaRPr/>
          </a:p>
        </p:txBody>
      </p:sp>
      <p:sp>
        <p:nvSpPr>
          <p:cNvPr id="283" name="Google Shape;283;p48"/>
          <p:cNvSpPr txBox="1"/>
          <p:nvPr>
            <p:ph idx="1" type="body"/>
          </p:nvPr>
        </p:nvSpPr>
        <p:spPr>
          <a:xfrm>
            <a:off x="311700" y="350975"/>
            <a:ext cx="8520600" cy="47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Results and Analysis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Key Findings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28453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Lato"/>
              <a:buAutoNum type="arabicPeriod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Dense urban structures and building clusters exhibit significantly higher surface temperatures, creating persistent thermal hotspots in the urban landscape.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ato"/>
              <a:buAutoNum type="arabicPeriod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All three classification methods (Random Forest, K-means, and thresholding) consistently identified large building complexes as prominent UHI hotspots, confirming their significant impact on urban thermal patterns.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ato"/>
              <a:buAutoNum type="arabicPeriod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Areas with significant vegetation typically do not exhibit UHI effects.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35">
                <a:latin typeface="Lato"/>
                <a:ea typeface="Lato"/>
                <a:cs typeface="Lato"/>
                <a:sym typeface="Lato"/>
              </a:rPr>
              <a:t>Comparison of Methods</a:t>
            </a:r>
            <a:endParaRPr b="1" sz="2035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All three methods showed consistent hotspot detection.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61" name="Google Shape;161;p31"/>
          <p:cNvSpPr txBox="1"/>
          <p:nvPr>
            <p:ph idx="1" type="body"/>
          </p:nvPr>
        </p:nvSpPr>
        <p:spPr>
          <a:xfrm>
            <a:off x="311700" y="1195425"/>
            <a:ext cx="7427100" cy="32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What are Urban Heat Islands (UHIs)?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Areas with significantly higher temperatures in urban settings compared to rural surroundings.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Reason Behind 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Urban Heat Islands (UHIs)?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Caused by heat-absorbing materials, decreased vegetation, and anthropogenic heat sources.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31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/>
              <a:t>20</a:t>
            </a:r>
            <a:endParaRPr/>
          </a:p>
        </p:txBody>
      </p:sp>
      <p:sp>
        <p:nvSpPr>
          <p:cNvPr id="289" name="Google Shape;289;p49"/>
          <p:cNvSpPr txBox="1"/>
          <p:nvPr>
            <p:ph idx="1" type="body"/>
          </p:nvPr>
        </p:nvSpPr>
        <p:spPr>
          <a:xfrm>
            <a:off x="311700" y="350975"/>
            <a:ext cx="8520600" cy="47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Challenges and Adjustments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35">
                <a:latin typeface="Lato"/>
                <a:ea typeface="Lato"/>
                <a:cs typeface="Lato"/>
                <a:sym typeface="Lato"/>
              </a:rPr>
              <a:t>Challenges</a:t>
            </a:r>
            <a:endParaRPr b="1" sz="2035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735">
                <a:latin typeface="Lato"/>
                <a:ea typeface="Lato"/>
                <a:cs typeface="Lato"/>
                <a:sym typeface="Lato"/>
              </a:rPr>
              <a:t>Cloud coverage in imagery.</a:t>
            </a:r>
            <a:endParaRPr sz="1735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735">
                <a:latin typeface="Lato"/>
                <a:ea typeface="Lato"/>
                <a:cs typeface="Lato"/>
                <a:sym typeface="Lato"/>
              </a:rPr>
              <a:t>Resource-intensive data processing.</a:t>
            </a:r>
            <a:endParaRPr sz="1735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735">
                <a:latin typeface="Lato"/>
                <a:ea typeface="Lato"/>
                <a:cs typeface="Lato"/>
                <a:sym typeface="Lato"/>
              </a:rPr>
              <a:t>Coordinate system misalignment.</a:t>
            </a:r>
            <a:endParaRPr sz="1735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35">
                <a:latin typeface="Lato"/>
                <a:ea typeface="Lato"/>
                <a:cs typeface="Lato"/>
                <a:sym typeface="Lato"/>
              </a:rPr>
              <a:t>Adjustments</a:t>
            </a:r>
            <a:endParaRPr b="1" sz="2035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Stricter cloud cover filters.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Optimized processing scripts.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Unified coordinate systems.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/>
              <a:t>3</a:t>
            </a:r>
            <a:endParaRPr/>
          </a:p>
        </p:txBody>
      </p:sp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200" y="408975"/>
            <a:ext cx="6204350" cy="452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74" name="Google Shape;174;p33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Objectives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Map and analyze UHIs using Landsat 8/9 thermal imagery.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Overcome challenges such as spatial resolution and atmospheric distortions.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Provide data-driven insights for sustainable urban planning.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Impacts of 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 Urban Heat Islands (UHIs)?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Increased energy consumption.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Public health risks.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Environmental degradation.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81" name="Google Shape;181;p34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82" name="Google Shape;182;p34"/>
          <p:cNvSpPr txBox="1"/>
          <p:nvPr>
            <p:ph idx="1" type="body"/>
          </p:nvPr>
        </p:nvSpPr>
        <p:spPr>
          <a:xfrm>
            <a:off x="311700" y="1152475"/>
            <a:ext cx="8520600" cy="39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Data Collection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Selected major cities of ohio like dayton, springfield, sydney, etc. 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Used Band 10 (Thermal Infrared) from </a:t>
            </a:r>
            <a:r>
              <a:rPr lang="en" sz="1400">
                <a:latin typeface="Lato"/>
                <a:ea typeface="Lato"/>
                <a:cs typeface="Lato"/>
                <a:sym typeface="Lato"/>
              </a:rPr>
              <a:t>Landsat data </a:t>
            </a:r>
            <a:r>
              <a:rPr lang="en" sz="1400">
                <a:latin typeface="Lato"/>
                <a:ea typeface="Lato"/>
                <a:cs typeface="Lato"/>
                <a:sym typeface="Lato"/>
              </a:rPr>
              <a:t>to derive the Land Surface Temperature Map (LSTM).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Used Band 4 (Red) and Band 5 (Near Infrared) to derive the NDVI  Map.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Utilized OSM to provide detailed maps of urban areas, including roads, buildings, and land-use zones.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Incorporated GeoJSON datasets to verify and overlay building data accurately on the OSM base map.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311700" y="726150"/>
            <a:ext cx="8520600" cy="43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Data Preprocessing</a:t>
            </a:r>
            <a:br>
              <a:rPr b="1" lang="en" sz="2000">
                <a:latin typeface="Lato"/>
                <a:ea typeface="Lato"/>
                <a:cs typeface="Lato"/>
                <a:sym typeface="Lato"/>
              </a:rPr>
            </a:b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Cloud Masking: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 Filtered out cloud-contaminated data by setting cloud percentage to 0-4% for clarity.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Handling Missing Data: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Interpolation to fill gaps in NDVI and LST values.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194" name="Google Shape;194;p36"/>
          <p:cNvSpPr txBox="1"/>
          <p:nvPr>
            <p:ph idx="1" type="body"/>
          </p:nvPr>
        </p:nvSpPr>
        <p:spPr>
          <a:xfrm>
            <a:off x="311700" y="520400"/>
            <a:ext cx="8520600" cy="40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NDVI and LST Calculations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           NDVI: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Identifies vegetation density (higher values = more vegetation) utilizing band </a:t>
            </a:r>
            <a:br>
              <a:rPr lang="en" sz="1700">
                <a:latin typeface="Lato"/>
                <a:ea typeface="Lato"/>
                <a:cs typeface="Lato"/>
                <a:sym typeface="Lato"/>
              </a:rPr>
            </a:br>
            <a:r>
              <a:rPr lang="en" sz="1700">
                <a:latin typeface="Lato"/>
                <a:ea typeface="Lato"/>
                <a:cs typeface="Lato"/>
                <a:sym typeface="Lato"/>
              </a:rPr>
              <a:t>           4 and band 5 data from landsat.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   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           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LST: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Measures surface temperature to detect heat anomalies utilizing band 10 data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           from landsat.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/>
              <a:t>8</a:t>
            </a:r>
            <a:endParaRPr/>
          </a:p>
        </p:txBody>
      </p:sp>
      <p:pic>
        <p:nvPicPr>
          <p:cNvPr id="200" name="Google Shape;2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00" y="1051600"/>
            <a:ext cx="3993975" cy="31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175" y="839775"/>
            <a:ext cx="4196100" cy="346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355525" y="43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Heatmap Generation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8"/>
          <p:cNvSpPr txBox="1"/>
          <p:nvPr>
            <p:ph idx="12" type="sldNum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208" name="Google Shape;208;p38"/>
          <p:cNvSpPr txBox="1"/>
          <p:nvPr/>
        </p:nvSpPr>
        <p:spPr>
          <a:xfrm>
            <a:off x="423575" y="968200"/>
            <a:ext cx="8326500" cy="26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combined the NDVI and LSTM values to generate heatmaps.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methods were employed to generate the heatmaps and delineate UHI hotspots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 method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K-means Clustering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ami University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EEEEEE"/>
      </a:lt2>
      <a:accent1>
        <a:srgbClr val="C41230"/>
      </a:accent1>
      <a:accent2>
        <a:srgbClr val="AD102A"/>
      </a:accent2>
      <a:accent3>
        <a:srgbClr val="CCC9B8"/>
      </a:accent3>
      <a:accent4>
        <a:srgbClr val="EDECE2"/>
      </a:accent4>
      <a:accent5>
        <a:srgbClr val="EFDB72"/>
      </a:accent5>
      <a:accent6>
        <a:srgbClr val="00000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